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9" r:id="rId3"/>
    <p:sldId id="262" r:id="rId4"/>
    <p:sldId id="258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816" autoAdjust="0"/>
  </p:normalViewPr>
  <p:slideViewPr>
    <p:cSldViewPr snapToGrid="0" showGuides="1">
      <p:cViewPr varScale="1">
        <p:scale>
          <a:sx n="62" d="100"/>
          <a:sy n="62" d="100"/>
        </p:scale>
        <p:origin x="1411" y="58"/>
      </p:cViewPr>
      <p:guideLst>
        <p:guide orient="horz" pos="2184"/>
        <p:guide pos="384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F1727-8289-4413-A950-0E11F3FF5901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5F177-834C-4323-B53B-4915DEBD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F177-834C-4323-B53B-4915DEBDD6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Cepheid stars change intensity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are trapped inside, heating the gas and increasing its pressure.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high-pressure gas expands, becoming transparent.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Photons escape, the gas cools, the pressure drops.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pressure drops, the Cepheid is compressed by gravity.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5F177-834C-4323-B53B-4915DEBDD6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9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9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5C9B0-61EC-494C-A5A2-44AA2430BD09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4015-073C-46D7-B5AB-C22F1D885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52091" y="347304"/>
            <a:ext cx="10687818" cy="6163392"/>
            <a:chOff x="106748580" y="108742766"/>
            <a:chExt cx="6858000" cy="3958344"/>
          </a:xfrm>
        </p:grpSpPr>
        <p:pic>
          <p:nvPicPr>
            <p:cNvPr id="4099" name="Picture 3" descr="IMG_8441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89"/>
            <a:stretch>
              <a:fillRect/>
            </a:stretch>
          </p:blipFill>
          <p:spPr bwMode="auto">
            <a:xfrm>
              <a:off x="106748580" y="108742766"/>
              <a:ext cx="6858000" cy="395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297220" y="109217460"/>
              <a:ext cx="457200" cy="27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Castor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07419140" y="109644180"/>
              <a:ext cx="457200" cy="27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Pollux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09910880" y="109034580"/>
              <a:ext cx="731520" cy="27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Betelgeuse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2585500" y="109217460"/>
              <a:ext cx="365760" cy="27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Rigel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10749080" y="111168180"/>
              <a:ext cx="731520" cy="27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Sirius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8653580" y="110794800"/>
              <a:ext cx="731520" cy="27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Procyon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63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850" y="1690391"/>
            <a:ext cx="2184731" cy="21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706055" y="630936"/>
            <a:ext cx="896112" cy="914400"/>
          </a:xfrm>
          <a:prstGeom prst="su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space shutt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/>
          <a:stretch/>
        </p:blipFill>
        <p:spPr bwMode="auto">
          <a:xfrm>
            <a:off x="1602167" y="3169230"/>
            <a:ext cx="1828800" cy="12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06013" y="1545336"/>
            <a:ext cx="412955" cy="166981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2490" y="1987951"/>
            <a:ext cx="395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 light years (312,200,000,000,000 km)</a:t>
            </a:r>
            <a:endParaRPr lang="en-US" dirty="0"/>
          </a:p>
        </p:txBody>
      </p:sp>
      <p:pic>
        <p:nvPicPr>
          <p:cNvPr id="1030" name="Picture 6" descr="scientist%20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191" y="1331079"/>
            <a:ext cx="310213" cy="4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79919" y="767061"/>
            <a:ext cx="166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Recording Brightness From Earth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765" y="3169230"/>
            <a:ext cx="166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Recording Actual Brightness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765" y="4535175"/>
            <a:ext cx="770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Year: The distance that light can travel in one year (9,490,700,000,000 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881" y="10750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will be able to use data to support the claim that a star’s brightness as observed from Earth is a function of both distance and actual brightness.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7818" y="782595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Learning Objectives: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1933" y="3170193"/>
            <a:ext cx="341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Science and Engineering Practice: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5168" y="344924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#2 Engaging in Argument from </a:t>
            </a:r>
            <a:r>
              <a:rPr lang="en-US" dirty="0" smtClean="0"/>
              <a:t>Evidence</a:t>
            </a:r>
            <a:endParaRPr lang="en-US" sz="1600" dirty="0"/>
          </a:p>
          <a:p>
            <a:pPr marL="0" lvl="1"/>
            <a:r>
              <a:rPr lang="en-US" sz="1600" dirty="0"/>
              <a:t>	</a:t>
            </a:r>
            <a:r>
              <a:rPr lang="en-US" dirty="0" smtClean="0"/>
              <a:t>Engaging </a:t>
            </a:r>
            <a:r>
              <a:rPr lang="en-US" dirty="0"/>
              <a:t>in argument from evidence in 3-5 builds on K-2 experience and progresses to </a:t>
            </a:r>
            <a:r>
              <a:rPr lang="en-US" dirty="0" smtClean="0"/>
              <a:t>	critiquing </a:t>
            </a:r>
            <a:r>
              <a:rPr lang="en-US" dirty="0"/>
              <a:t>the scientific explanations of solution proposed by peers by citing relevant </a:t>
            </a:r>
            <a:r>
              <a:rPr lang="en-US" dirty="0" smtClean="0"/>
              <a:t>	evidence </a:t>
            </a:r>
            <a:r>
              <a:rPr lang="en-US" dirty="0"/>
              <a:t>about the natural and designed world(s</a:t>
            </a:r>
            <a:r>
              <a:rPr lang="en-US" dirty="0" smtClean="0"/>
              <a:t>).</a:t>
            </a:r>
            <a:r>
              <a:rPr lang="en-US" sz="1600" dirty="0"/>
              <a:t> </a:t>
            </a:r>
            <a:r>
              <a:rPr lang="en-US" sz="1600" dirty="0" smtClean="0"/>
              <a:t>S</a:t>
            </a:r>
            <a:r>
              <a:rPr lang="en-US" dirty="0" smtClean="0"/>
              <a:t>upporting </a:t>
            </a:r>
            <a:r>
              <a:rPr lang="en-US" dirty="0"/>
              <a:t>an argument with </a:t>
            </a:r>
            <a:r>
              <a:rPr lang="en-US" dirty="0" smtClean="0"/>
              <a:t>	evidence</a:t>
            </a:r>
            <a:r>
              <a:rPr lang="en-US" dirty="0"/>
              <a:t>, data, or a model</a:t>
            </a:r>
            <a:r>
              <a:rPr lang="en-US" dirty="0" smtClean="0"/>
              <a:t>.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048" y="5040180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Cross Cutting Concept: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19881" y="5307561"/>
            <a:ext cx="9144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#3 Scale, Proportion, and Quantity</a:t>
            </a:r>
            <a:endParaRPr lang="en-US" sz="1600" dirty="0"/>
          </a:p>
          <a:p>
            <a:pPr lvl="2"/>
            <a:r>
              <a:rPr lang="en-US" dirty="0"/>
              <a:t>Natural objects exist from the very small to the immensely large.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891781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Disciplinary Core Idea: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2412" y="215761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ESS1.A The Universe and its Stars</a:t>
            </a:r>
            <a:endParaRPr lang="en-US" sz="1200" dirty="0"/>
          </a:p>
          <a:p>
            <a:pPr lvl="2"/>
            <a:r>
              <a:rPr lang="en-US" dirty="0"/>
              <a:t>The Sun is a star that appears larger and brighter than other stars because it is closer.  Stars range greatly in their distances from Earth. 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7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/>
      <p:bldP spid="15" grpId="0"/>
      <p:bldP spid="5" grpId="0"/>
      <p:bldP spid="1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142" y="1349458"/>
                <a:ext cx="8765458" cy="440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Apparent Magnitude (m): </a:t>
                </a:r>
                <a:r>
                  <a:rPr lang="en-US" dirty="0" smtClean="0"/>
                  <a:t>A measure of the brightness of a celestial object as seen by someone on Earth.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Apparent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Magnitudes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were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first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measured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Greek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astronomer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Hipparchus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in</m:t>
                    </m:r>
                    <m:r>
                      <m:rPr>
                        <m:nor/>
                      </m:rPr>
                      <a:rPr lang="en-US" dirty="0"/>
                      <m:t> ~150 </m:t>
                    </m:r>
                    <m:r>
                      <m:rPr>
                        <m:nor/>
                      </m:rPr>
                      <a:rPr lang="en-US" dirty="0"/>
                      <m:t>BC</m:t>
                    </m:r>
                    <m:r>
                      <m:rPr>
                        <m:nor/>
                      </m:rPr>
                      <a:rPr lang="en-US" dirty="0"/>
                      <m:t>.  </m:t>
                    </m:r>
                    <m:r>
                      <m:rPr>
                        <m:nor/>
                      </m:rPr>
                      <a:rPr lang="en-US" dirty="0"/>
                      <m:t>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set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scale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brightest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stars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</m:t>
                    </m:r>
                    <m:r>
                      <m:rPr>
                        <m:nor/>
                      </m:rPr>
                      <a:rPr lang="en-US" dirty="0"/>
                      <m:t> 0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dimmest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starts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</m:t>
                    </m:r>
                    <m:r>
                      <m:rPr>
                        <m:nor/>
                      </m:rPr>
                      <a:rPr lang="en-US" dirty="0"/>
                      <m:t> 6.</m:t>
                    </m:r>
                  </m:oMath>
                </a14:m>
                <a:r>
                  <a:rPr lang="en-US" dirty="0" smtClean="0"/>
                  <a:t> Therefore, the brighter the star the lower the apparent magnitude.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Hipparchus though Vega was the brightest star so he set that to 0. There are brighter stars than Vega so some stars have negative apparent magnitude.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Apparent magnitude is calculated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d>
                  </m:oMath>
                </a14:m>
                <a:endParaRPr lang="en-US" b="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 is the apparent magnitude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 is the flux density (energy (power of radiation) per unit area) this can be measured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</a:t>
                </a:r>
                <a:r>
                  <a:rPr lang="en-US" baseline="-25000" dirty="0" smtClean="0"/>
                  <a:t>x,0</a:t>
                </a:r>
                <a:r>
                  <a:rPr lang="en-US" dirty="0"/>
                  <a:t> </a:t>
                </a:r>
                <a:r>
                  <a:rPr lang="en-US" dirty="0" smtClean="0"/>
                  <a:t>is the apparent magnitude of the reference object, Vega,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</a:t>
                </a:r>
                <a:r>
                  <a:rPr lang="en-US" baseline="-25000" dirty="0" smtClean="0"/>
                  <a:t>x,0</a:t>
                </a:r>
                <a:r>
                  <a:rPr lang="en-US" dirty="0" smtClean="0"/>
                  <a:t> is the reference flux. You find this by pointing your photometer at Vega with the appropriate filter and making your measurement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Apparent Magnitude is on a logarithmic scale, like earthquakes</a:t>
                </a:r>
                <a:r>
                  <a:rPr lang="en-US" dirty="0"/>
                  <a:t> </a:t>
                </a:r>
                <a:r>
                  <a:rPr lang="en-US" dirty="0" smtClean="0"/>
                  <a:t>(see table).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Apparent magnitude can be done in the ultraviolet, visible, or infrared wavelengths.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2" y="1349458"/>
                <a:ext cx="8765458" cy="4401718"/>
              </a:xfrm>
              <a:prstGeom prst="rect">
                <a:avLst/>
              </a:prstGeom>
              <a:blipFill>
                <a:blip r:embed="rId3"/>
                <a:stretch>
                  <a:fillRect l="-556" t="-693" r="-487" b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71304" y="58992"/>
            <a:ext cx="408676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Teacher Slide Not For Students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2400" b="1" dirty="0" smtClean="0"/>
              <a:t>Apparent Magnitude</a:t>
            </a:r>
          </a:p>
          <a:p>
            <a:pPr algn="ctr"/>
            <a:r>
              <a:rPr lang="en-US" sz="1400" dirty="0" smtClean="0"/>
              <a:t>(similar to brightness from Earth)</a:t>
            </a:r>
            <a:endParaRPr lang="en-US" sz="1400" dirty="0"/>
          </a:p>
        </p:txBody>
      </p:sp>
      <p:pic>
        <p:nvPicPr>
          <p:cNvPr id="2050" name="Picture 2" descr="Image result for ve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45" y="0"/>
            <a:ext cx="3156155" cy="23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hotometer for sta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64" y="2063196"/>
            <a:ext cx="3200400" cy="23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6921" y="6071116"/>
            <a:ext cx="8185633" cy="36933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 the Activity the Brightness from Earth is Negative of the Apparent Magnitude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65847"/>
              </p:ext>
            </p:extLst>
          </p:nvPr>
        </p:nvGraphicFramePr>
        <p:xfrm>
          <a:off x="8991600" y="4363720"/>
          <a:ext cx="3200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280">
                  <a:extLst>
                    <a:ext uri="{9D8B030D-6E8A-4147-A177-3AD203B41FA5}">
                      <a16:colId xmlns:a16="http://schemas.microsoft.com/office/drawing/2014/main" val="2697856650"/>
                    </a:ext>
                  </a:extLst>
                </a:gridCol>
                <a:gridCol w="2420120">
                  <a:extLst>
                    <a:ext uri="{9D8B030D-6E8A-4147-A177-3AD203B41FA5}">
                      <a16:colId xmlns:a16="http://schemas.microsoft.com/office/drawing/2014/main" val="3576505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-m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 brighter the </a:t>
                      </a:r>
                    </a:p>
                    <a:p>
                      <a:pPr algn="ctr"/>
                      <a:r>
                        <a:rPr lang="en-US" baseline="0" dirty="0" smtClean="0"/>
                        <a:t>brighter star will be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42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64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(2.51)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= 6.31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93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(2.51)</a:t>
                      </a:r>
                      <a:r>
                        <a:rPr lang="en-US" baseline="30000" dirty="0" smtClean="0"/>
                        <a:t>3 </a:t>
                      </a:r>
                      <a:r>
                        <a:rPr lang="en-US" baseline="0" dirty="0" smtClean="0"/>
                        <a:t>= 15.85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2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(2.51)</a:t>
                      </a:r>
                      <a:r>
                        <a:rPr lang="en-US" baseline="30000" dirty="0" smtClean="0"/>
                        <a:t>4 </a:t>
                      </a:r>
                      <a:r>
                        <a:rPr lang="en-US" baseline="0" dirty="0" smtClean="0"/>
                        <a:t>= 39.82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(2.51)</a:t>
                      </a:r>
                      <a:r>
                        <a:rPr lang="en-US" baseline="30000" dirty="0" smtClean="0"/>
                        <a:t>2 </a:t>
                      </a:r>
                      <a:r>
                        <a:rPr lang="en-US" baseline="0" dirty="0" smtClean="0"/>
                        <a:t>=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4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0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0570" y="1168983"/>
                <a:ext cx="10530523" cy="246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Absolute Magnitude (M): </a:t>
                </a:r>
                <a:r>
                  <a:rPr lang="en-US" dirty="0" smtClean="0"/>
                  <a:t>A measure of the brightness of a celestial object 32.6 </a:t>
                </a:r>
                <a:r>
                  <a:rPr lang="en-US" dirty="0" err="1" smtClean="0"/>
                  <a:t>ly</a:t>
                </a:r>
                <a:r>
                  <a:rPr lang="en-US" dirty="0" smtClean="0"/>
                  <a:t> (10 parsecs) from the object, the brighter an object is the lower the absolute magnitude.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</a:t>
                </a:r>
                <a:r>
                  <a:rPr lang="en-US" dirty="0"/>
                  <a:t>you know the distance of the object and the apparent magnitude you can calculate the absolute </a:t>
                </a:r>
                <a:r>
                  <a:rPr lang="en-US" dirty="0" smtClean="0"/>
                  <a:t>magnitude because we know how flux changes with distance.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 is distance (must be in parsecs), m is apparent magnitude, and M is absolute magnitude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Procyon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=0.3−2.5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3.4 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𝑝𝑐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0" y="1168983"/>
                <a:ext cx="10530523" cy="2462982"/>
              </a:xfrm>
              <a:prstGeom prst="rect">
                <a:avLst/>
              </a:prstGeom>
              <a:blipFill>
                <a:blip r:embed="rId2"/>
                <a:stretch>
                  <a:fillRect l="-521" t="-1485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sun inten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3" y="3631965"/>
            <a:ext cx="6246250" cy="31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26216" y="4360304"/>
            <a:ext cx="2644877" cy="12003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For the Activity the Actual Brightness is Negative of the Absolute Magnitude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39468" y="21921"/>
            <a:ext cx="408676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Teacher Slide Not For Students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2400" b="1" dirty="0" smtClean="0"/>
              <a:t>Absolute Magnitude</a:t>
            </a:r>
          </a:p>
          <a:p>
            <a:pPr algn="ctr"/>
            <a:r>
              <a:rPr lang="en-US" sz="1400" dirty="0" smtClean="0"/>
              <a:t>(similar to actual brightness)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24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2620" y="26272"/>
            <a:ext cx="4086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Teacher Slide Not For Students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Determining Distance to Stars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522" y="1166803"/>
            <a:ext cx="7846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Parallax: </a:t>
            </a:r>
            <a:r>
              <a:rPr lang="en-US" dirty="0" smtClean="0"/>
              <a:t>A effect whereby the position or direction of an object appears to different when viewed from different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how much a star seems to move at two different times in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farther out the object, the harder this method is and if the object is too far (over 325 </a:t>
            </a:r>
            <a:r>
              <a:rPr lang="en-US" dirty="0" err="1" smtClean="0"/>
              <a:t>ly</a:t>
            </a:r>
            <a:r>
              <a:rPr lang="en-US" dirty="0" smtClean="0"/>
              <a:t>) this method cannot be used</a:t>
            </a:r>
          </a:p>
        </p:txBody>
      </p:sp>
      <p:pic>
        <p:nvPicPr>
          <p:cNvPr id="5122" name="Picture 2" descr="https://lco.global/files/spacebook/.thumbnails/Parallax%20schematic.png/Parallax%20schematic-729x2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51" y="972462"/>
            <a:ext cx="4376949" cy="17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3903" y="2878914"/>
            <a:ext cx="9078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Standard Candles: </a:t>
            </a:r>
            <a:r>
              <a:rPr lang="en-US" dirty="0" smtClean="0"/>
              <a:t>Objects of know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Cepheid stars are a type of star that’s brightness varies in a well defined periodic manner (from a few hours to a few days) due to the stars envelope expanding and contracting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fast they pulsate is proportional to the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temperature is proportional to the actual brightness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Brightness equations can be used to calculate distance</a:t>
            </a:r>
          </a:p>
        </p:txBody>
      </p:sp>
      <p:pic>
        <p:nvPicPr>
          <p:cNvPr id="5126" name="Picture 6" descr="Variation and brightness and size of a typical Cepheid vari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749"/>
            <a:ext cx="3205463" cy="17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23" y="4920380"/>
            <a:ext cx="8824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Doppler Affect: </a:t>
            </a:r>
            <a:r>
              <a:rPr lang="en-US" dirty="0"/>
              <a:t>I</a:t>
            </a:r>
            <a:r>
              <a:rPr lang="en-US" dirty="0" smtClean="0"/>
              <a:t>ncrease or decreases in the frequency of sound/light waves as the source and the observer move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closer the object is to Earth the less red shift it will have.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universe is expanding so all objects are moving away from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know the wavelength the object should be.  You can use the change in wavelength to calculate the distance</a:t>
            </a:r>
          </a:p>
        </p:txBody>
      </p:sp>
      <p:pic>
        <p:nvPicPr>
          <p:cNvPr id="5130" name="Picture 10" descr="http://astronomyonline.org/images/ImagesFromPapers/AbsorbtionLi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1"/>
          <a:stretch/>
        </p:blipFill>
        <p:spPr bwMode="auto">
          <a:xfrm>
            <a:off x="8936324" y="4970397"/>
            <a:ext cx="3086100" cy="14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652</Words>
  <Application>Microsoft Office PowerPoint</Application>
  <PresentationFormat>Widescreen</PresentationFormat>
  <Paragraphs>82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cp:lastPrinted>2018-07-29T16:35:08Z</cp:lastPrinted>
  <dcterms:created xsi:type="dcterms:W3CDTF">2018-04-19T19:23:23Z</dcterms:created>
  <dcterms:modified xsi:type="dcterms:W3CDTF">2018-07-29T18:32:40Z</dcterms:modified>
</cp:coreProperties>
</file>